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587F8-D0DE-484F-9322-79BA5525EEC4}">
  <a:tblStyle styleId="{0D9587F8-D0DE-484F-9322-79BA5525EE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b916d8b6_2_5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119" name="Google Shape;119;g118b916d8b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118b916d8b6_2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dd7e8b20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292" name="Google Shape;292;g11dd7e8b2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66d33d87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objects in funtion of mitigations and viceversa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1d66d33d8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d66d33d87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1d66d33d8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947643d5e_0_2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1947643d5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47643d5e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60" name="Google Shape;360;g11947643d5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47643d5e_0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70" name="Google Shape;370;g11947643d5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47643d5e_0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85" name="Google Shape;385;g11947643d5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b916d8b6_0_2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FF"/>
                </a:highlight>
              </a:rPr>
              <a:t>software already available on the market, purchasable and reusable from any company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 electro devices which perform smart funct requires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processo di analisi che ha una componente automatica ma con un analista che interagisce con esse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18b916d8b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f6b4dbaf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Analytics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focuses on facilitate the user into perform analytical reasoning through interactive visual interfaces, using different visualization techniques, connecting the </a:t>
            </a: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cognitive capabilities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</a:t>
            </a: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computational power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44" name="Google Shape;144;g11df6b4dba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2f90add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goal of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a large spectrum of users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cyber-security equipes to the hobbyists) into: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the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flaws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 specific firmware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different and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customizable metrics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(depending on the user’s skills)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Possibility to have a deeper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the user and the firmware wrt other current tools (e.g. FACT)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 to have a better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data wrt other current tools (e.g. FACT)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Capability to get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projections of the same information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according to different points of view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siamo partiti da fact e l’abbiamo espano per farci piu cose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a software tool capable to: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firmware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1e2f90ad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a3e2720b8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FACT converts the yara results ( started with a crypto rule match) and reports its output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unpacker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(several plugins,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binwalk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included)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file_type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(retrieve the MIME type of a file using python-magic)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cpu_architecture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(detect metadata)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cve_lookup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using NIST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software_components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using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Ghidra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crypto_material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(detect SSH keys and SSL certificates exploiting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YARA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users_and_password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cracked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John the Ripper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ELF binaries provided by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checksec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FACT’s 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endParaRPr/>
          </a:p>
        </p:txBody>
      </p:sp>
      <p:sp>
        <p:nvSpPr>
          <p:cNvPr id="191" name="Google Shape;191;g11a3e2720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20547254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highlighting of the user needs (user-centered design);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• Compare the abstraction of a problem with similar ones applied in different contexts; 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Shorten the distances between the designer and the domain experts</a:t>
            </a:r>
            <a:endParaRPr/>
          </a:p>
        </p:txBody>
      </p:sp>
      <p:sp>
        <p:nvSpPr>
          <p:cNvPr id="222" name="Google Shape;222;g1192054725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df6b4dbaf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1df6b4dba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d7e8b20d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1dd7e8b20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d66d33d87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1d66d33d8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258887" y="1314450"/>
            <a:ext cx="7416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259632" y="789552"/>
            <a:ext cx="7559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chart" idx="2"/>
          </p:nvPr>
        </p:nvSpPr>
        <p:spPr>
          <a:xfrm>
            <a:off x="1260029" y="1314450"/>
            <a:ext cx="7559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1259632" y="789552"/>
            <a:ext cx="7415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1234232" y="789552"/>
            <a:ext cx="7415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1221848" y="1314450"/>
            <a:ext cx="3597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972050" y="1314450"/>
            <a:ext cx="37035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5898588" y="1623546"/>
            <a:ext cx="3665100" cy="1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2114362" y="-119154"/>
            <a:ext cx="3665100" cy="5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 rot="5400000">
            <a:off x="3424187" y="-850950"/>
            <a:ext cx="3086100" cy="7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>
            <a:spLocks noGrp="1"/>
          </p:cNvSpPr>
          <p:nvPr>
            <p:ph type="pic" idx="2"/>
          </p:nvPr>
        </p:nvSpPr>
        <p:spPr>
          <a:xfrm>
            <a:off x="1792288" y="735545"/>
            <a:ext cx="5486400" cy="2810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1259632" y="843558"/>
            <a:ext cx="2216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635896" y="843558"/>
            <a:ext cx="5050800" cy="3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1259632" y="1770938"/>
            <a:ext cx="2205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1331640" y="844154"/>
            <a:ext cx="7344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1187624" y="735546"/>
            <a:ext cx="7499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1187624" y="1151335"/>
            <a:ext cx="3600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1187624" y="1707654"/>
            <a:ext cx="36003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4932040" y="1151335"/>
            <a:ext cx="3754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4932040" y="1707654"/>
            <a:ext cx="37548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1259632" y="1314450"/>
            <a:ext cx="3560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4972050" y="1314450"/>
            <a:ext cx="37035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1259632" y="3305175"/>
            <a:ext cx="7235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1220886" y="2031690"/>
            <a:ext cx="73071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4572000"/>
            <a:ext cx="9315450" cy="714375"/>
            <a:chOff x="0" y="3840"/>
            <a:chExt cx="5868" cy="600"/>
          </a:xfrm>
        </p:grpSpPr>
        <p:sp>
          <p:nvSpPr>
            <p:cNvPr id="52" name="Google Shape;52;p13"/>
            <p:cNvSpPr txBox="1"/>
            <p:nvPr/>
          </p:nvSpPr>
          <p:spPr>
            <a:xfrm>
              <a:off x="0" y="3984"/>
              <a:ext cx="5700" cy="3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 txBox="1"/>
            <p:nvPr/>
          </p:nvSpPr>
          <p:spPr>
            <a:xfrm>
              <a:off x="768" y="3840"/>
              <a:ext cx="5100" cy="6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58887" y="1314450"/>
            <a:ext cx="7416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950" y="86915"/>
            <a:ext cx="1916906" cy="62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3825"/>
            <a:ext cx="9221300" cy="37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 txBox="1">
            <a:spLocks noGrp="1"/>
          </p:cNvSpPr>
          <p:nvPr>
            <p:ph type="ctrTitle"/>
          </p:nvPr>
        </p:nvSpPr>
        <p:spPr>
          <a:xfrm>
            <a:off x="1270500" y="60684"/>
            <a:ext cx="63690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br>
              <a:rPr lang="it" sz="17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it" sz="16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/>
          </p:nvPr>
        </p:nvSpPr>
        <p:spPr>
          <a:xfrm>
            <a:off x="5385575" y="3189300"/>
            <a:ext cx="508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2000"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200" b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Candidate: Valerio Longo </a:t>
            </a:r>
            <a:r>
              <a:rPr lang="it" sz="1200" b="0">
                <a:solidFill>
                  <a:schemeClr val="lt1"/>
                </a:solidFill>
              </a:rPr>
              <a:t>1655653</a:t>
            </a:r>
            <a:endParaRPr sz="12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2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Advisor: Prof. Giuseppe Santucci</a:t>
            </a:r>
            <a:endParaRPr sz="1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Co-Advisor: Dr. Simone Lenti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1488375" y="744975"/>
            <a:ext cx="6439500" cy="8004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84750" y="3774300"/>
            <a:ext cx="4768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Facoltà di Ingegneria dell’Informazione, Informatica e Statistica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Master’s degree in Engineering in Computer Science</a:t>
            </a:r>
            <a:b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A.Y. 2020-2021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9" name="Google Shape;299;p37"/>
          <p:cNvGraphicFramePr/>
          <p:nvPr/>
        </p:nvGraphicFramePr>
        <p:xfrm>
          <a:off x="862987" y="1303292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0" name="Google Shape;300;p37"/>
          <p:cNvGraphicFramePr/>
          <p:nvPr/>
        </p:nvGraphicFramePr>
        <p:xfrm>
          <a:off x="862987" y="1613467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1" name="Google Shape;301;p37"/>
          <p:cNvCxnSpPr/>
          <p:nvPr/>
        </p:nvCxnSpPr>
        <p:spPr>
          <a:xfrm>
            <a:off x="5670900" y="3441175"/>
            <a:ext cx="636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275" y="1923650"/>
            <a:ext cx="3040824" cy="25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650" y="2671876"/>
            <a:ext cx="2669463" cy="1515301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4" name="Google Shape;304;p37"/>
          <p:cNvSpPr txBox="1"/>
          <p:nvPr/>
        </p:nvSpPr>
        <p:spPr>
          <a:xfrm>
            <a:off x="275875" y="692300"/>
            <a:ext cx="871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Through cve external data sources and integration, each component shows its cve distribution according to different parameters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2198875" y="48075"/>
            <a:ext cx="486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Software components and CVE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00" y="2342430"/>
            <a:ext cx="2140500" cy="205327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07" name="Google Shape;307;p37"/>
          <p:cNvCxnSpPr>
            <a:endCxn id="306" idx="3"/>
          </p:cNvCxnSpPr>
          <p:nvPr/>
        </p:nvCxnSpPr>
        <p:spPr>
          <a:xfrm flipH="1">
            <a:off x="2244100" y="3359765"/>
            <a:ext cx="6570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37"/>
          <p:cNvSpPr txBox="1"/>
          <p:nvPr/>
        </p:nvSpPr>
        <p:spPr>
          <a:xfrm>
            <a:off x="2413500" y="445100"/>
            <a:ext cx="640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The user checks the sw component security aspects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000" y="1181500"/>
            <a:ext cx="3000000" cy="325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318225" y="699100"/>
            <a:ext cx="862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Bipartite Graph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capable to inspect the security problems of a single file object and/or visualize the spread of security best practices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3072000" y="-35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Exploit mitigation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-121425" y="1495150"/>
            <a:ext cx="32490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Mitigations found in executable files encoded following the color set in the legenda.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File objects in function of mitigations and vice versa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38"/>
          <p:cNvGraphicFramePr/>
          <p:nvPr/>
        </p:nvGraphicFramePr>
        <p:xfrm>
          <a:off x="6102912" y="1495142"/>
          <a:ext cx="2851225" cy="495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2" name="Google Shape;322;p38"/>
          <p:cNvGraphicFramePr/>
          <p:nvPr/>
        </p:nvGraphicFramePr>
        <p:xfrm>
          <a:off x="6102899" y="2501143"/>
          <a:ext cx="2963575" cy="790278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57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3" name="Google Shape;323;p38"/>
          <p:cNvSpPr txBox="1"/>
          <p:nvPr/>
        </p:nvSpPr>
        <p:spPr>
          <a:xfrm>
            <a:off x="2649450" y="399650"/>
            <a:ext cx="418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The user checks the file objects security aspects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8133397" y="337330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9"/>
          <p:cNvGraphicFramePr/>
          <p:nvPr/>
        </p:nvGraphicFramePr>
        <p:xfrm>
          <a:off x="221012" y="1376167"/>
          <a:ext cx="5621250" cy="35400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most critical file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Google Shape;333;p39"/>
          <p:cNvGraphicFramePr/>
          <p:nvPr/>
        </p:nvGraphicFramePr>
        <p:xfrm>
          <a:off x="2575787" y="2380530"/>
          <a:ext cx="3635875" cy="495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4" name="Google Shape;334;p39"/>
          <p:cNvGraphicFramePr/>
          <p:nvPr/>
        </p:nvGraphicFramePr>
        <p:xfrm>
          <a:off x="2548012" y="3391493"/>
          <a:ext cx="3635875" cy="4648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generic file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5" name="Google Shape;335;p39"/>
          <p:cNvSpPr txBox="1"/>
          <p:nvPr/>
        </p:nvSpPr>
        <p:spPr>
          <a:xfrm>
            <a:off x="152400" y="975975"/>
            <a:ext cx="65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automatically categorize a file as  </a:t>
            </a:r>
            <a:r>
              <a:rPr lang="it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Critical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Suspicious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Other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221000" y="1736806"/>
            <a:ext cx="45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Each flaw is counted and weighted based on the user needs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2501750" y="3795400"/>
            <a:ext cx="363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Technical data sheet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and personal file information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975" y="108938"/>
            <a:ext cx="2649425" cy="44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55919"/>
            <a:ext cx="2270987" cy="197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2575775" y="2761913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Bar chart and score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Rank Danger  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463525" y="575775"/>
            <a:ext cx="65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Main goal is to prioritize the files based on their security aspects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25" y="1456401"/>
            <a:ext cx="3535776" cy="308782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00" y="1005650"/>
            <a:ext cx="2943125" cy="184457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5351" y="2886275"/>
            <a:ext cx="4367151" cy="165795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6" name="Google Shape;356;p40"/>
          <p:cNvSpPr txBox="1"/>
          <p:nvPr/>
        </p:nvSpPr>
        <p:spPr>
          <a:xfrm>
            <a:off x="4295150" y="47498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40"/>
          <p:cNvGraphicFramePr/>
          <p:nvPr/>
        </p:nvGraphicFramePr>
        <p:xfrm>
          <a:off x="588987" y="1021405"/>
          <a:ext cx="5387875" cy="28196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4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R5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provide a concrete summary of the analysis done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341;p39">
            <a:extLst>
              <a:ext uri="{FF2B5EF4-FFF2-40B4-BE49-F238E27FC236}">
                <a16:creationId xmlns:a16="http://schemas.microsoft.com/office/drawing/2014/main" id="{0DDE9086-D3FD-4D0E-92B9-641F30A199AA}"/>
              </a:ext>
            </a:extLst>
          </p:cNvPr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1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FACT-VIZ - Google Chrome 2022-03-20 11-31-28_Trim">
            <a:hlinkClick r:id="" action="ppaction://media"/>
            <a:extLst>
              <a:ext uri="{FF2B5EF4-FFF2-40B4-BE49-F238E27FC236}">
                <a16:creationId xmlns:a16="http://schemas.microsoft.com/office/drawing/2014/main" id="{CCA0CC9A-7078-4B22-8DA7-3EB83531F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303425" y="1087900"/>
            <a:ext cx="884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is designed to support wide range of users (from cyber-security equipes to hobbyists) in performing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firmware analysis,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enhancing FACT’s power.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518075" y="2863850"/>
            <a:ext cx="7289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Investigate and master the OWASP stages considered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Integrate FACT-Vis with other stages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Consolidate FACT-Vis with the methodology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Improve the system through user’s feedback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392250" y="1620750"/>
            <a:ext cx="842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is a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transverse project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which connect two different fields of study: the firmware analysis and the visual analytics.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2716075" y="23608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latin typeface="Calibri"/>
                <a:ea typeface="Calibri"/>
                <a:cs typeface="Calibri"/>
                <a:sym typeface="Calibri"/>
              </a:rPr>
              <a:t>Future works: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41;p39">
            <a:extLst>
              <a:ext uri="{FF2B5EF4-FFF2-40B4-BE49-F238E27FC236}">
                <a16:creationId xmlns:a16="http://schemas.microsoft.com/office/drawing/2014/main" id="{8CE4AF63-619D-4109-8389-6DA89710991A}"/>
              </a:ext>
            </a:extLst>
          </p:cNvPr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3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16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25825" y="1224600"/>
            <a:ext cx="8676900" cy="1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>
                <a:solidFill>
                  <a:srgbClr val="822433"/>
                </a:solidFill>
              </a:rPr>
              <a:t>Thanks for your attention</a:t>
            </a:r>
            <a:endParaRPr sz="4800" b="1">
              <a:solidFill>
                <a:srgbClr val="82243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303425" y="903625"/>
            <a:ext cx="8840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Firmware is </a:t>
            </a:r>
            <a:r>
              <a:rPr lang="it" sz="1800" b="1">
                <a:latin typeface="Calibri"/>
                <a:ea typeface="Calibri"/>
                <a:cs typeface="Calibri"/>
                <a:sym typeface="Calibri"/>
              </a:rPr>
              <a:t>everywhere!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All electronic systems needs 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Domestic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Personal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Military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The spreading of IoT devices and COTS make easier the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diffusion of firmware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and with them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their vulnerabilities.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This phenomena increased the need to perform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firmware analysis, but this process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is not completely automatable!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5" y="1184200"/>
            <a:ext cx="1966325" cy="131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25" y="3337478"/>
            <a:ext cx="1537114" cy="1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1852225" y="3354025"/>
            <a:ext cx="622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Lack of high technical skilled workforce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which provide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security and analyze the safety of firmware</a:t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88825" y="4447275"/>
            <a:ext cx="108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latin typeface="Calibri"/>
                <a:ea typeface="Calibri"/>
                <a:cs typeface="Calibri"/>
                <a:sym typeface="Calibri"/>
              </a:rPr>
              <a:t> cyberseek.org</a:t>
            </a:r>
            <a:endParaRPr sz="9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297700" y="130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7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294450" y="1215250"/>
            <a:ext cx="4240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Information gathering and reconnaissance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Obtaining firmware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Analyzing firmware 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Extracting the filesystem 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Analyzing filesystem contents</a:t>
            </a:r>
            <a:endParaRPr sz="1200" b="1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Emulating firmware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Dynamic analysis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Runtime analysis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Binary Exploitation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294450" y="1916663"/>
            <a:ext cx="2865600" cy="615600"/>
          </a:xfrm>
          <a:prstGeom prst="rect">
            <a:avLst/>
          </a:prstGeom>
          <a:noFill/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00" y="1962762"/>
            <a:ext cx="3204500" cy="181372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" name="Google Shape;153;p30"/>
          <p:cNvSpPr txBox="1"/>
          <p:nvPr/>
        </p:nvSpPr>
        <p:spPr>
          <a:xfrm>
            <a:off x="5376300" y="1257788"/>
            <a:ext cx="376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Visual Analytics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 connects the </a:t>
            </a: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human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 cognitive capabilities with the </a:t>
            </a: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computer 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computational power. </a:t>
            </a:r>
            <a:endParaRPr sz="1200"/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5">
            <a:alphaModFix/>
          </a:blip>
          <a:srcRect t="25526" b="44951"/>
          <a:stretch/>
        </p:blipFill>
        <p:spPr>
          <a:xfrm flipH="1">
            <a:off x="6454999" y="0"/>
            <a:ext cx="2689001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5">
            <a:alphaModFix/>
          </a:blip>
          <a:srcRect l="14902" t="36305" r="60052" b="51710"/>
          <a:stretch/>
        </p:blipFill>
        <p:spPr>
          <a:xfrm>
            <a:off x="8066775" y="350975"/>
            <a:ext cx="673475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238250" y="3469750"/>
            <a:ext cx="532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Firmware security field requires the collaboration between </a:t>
            </a: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automatic tools and users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2568050" y="1258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OWASP Methodology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5775" y="890488"/>
            <a:ext cx="40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 nine staged guide to tailor all domain’s interested with conducting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firmware analysis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125825" y="1916663"/>
            <a:ext cx="405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-  Automated </a:t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-  Needs support for users</a:t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52400" y="3776475"/>
            <a:ext cx="16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1"/>
          <p:cNvCxnSpPr>
            <a:endCxn id="167" idx="1"/>
          </p:cNvCxnSpPr>
          <p:nvPr/>
        </p:nvCxnSpPr>
        <p:spPr>
          <a:xfrm>
            <a:off x="3340301" y="1707675"/>
            <a:ext cx="1891800" cy="63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31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1942150" y="1445750"/>
            <a:ext cx="1316100" cy="465900"/>
          </a:xfrm>
          <a:prstGeom prst="roundRect">
            <a:avLst>
              <a:gd name="adj" fmla="val 16667"/>
            </a:avLst>
          </a:prstGeom>
          <a:solidFill>
            <a:srgbClr val="217280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31"/>
          <p:cNvCxnSpPr>
            <a:stCxn id="171" idx="3"/>
            <a:endCxn id="167" idx="1"/>
          </p:cNvCxnSpPr>
          <p:nvPr/>
        </p:nvCxnSpPr>
        <p:spPr>
          <a:xfrm rot="10800000" flipH="1">
            <a:off x="3332201" y="2346975"/>
            <a:ext cx="189990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31"/>
          <p:cNvSpPr txBox="1"/>
          <p:nvPr/>
        </p:nvSpPr>
        <p:spPr>
          <a:xfrm>
            <a:off x="788850" y="787300"/>
            <a:ext cx="821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FACT-VIS: a visual tool able to support the 3 stages of the firmware analysis process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1928050" y="2466850"/>
            <a:ext cx="1316100" cy="618300"/>
          </a:xfrm>
          <a:prstGeom prst="roundRect">
            <a:avLst>
              <a:gd name="adj" fmla="val 16667"/>
            </a:avLst>
          </a:prstGeom>
          <a:solidFill>
            <a:srgbClr val="217280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79" y="1469248"/>
            <a:ext cx="985108" cy="41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438" y="2492737"/>
            <a:ext cx="8832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/>
          <p:nvPr/>
        </p:nvSpPr>
        <p:spPr>
          <a:xfrm>
            <a:off x="5232101" y="2114025"/>
            <a:ext cx="1162500" cy="465900"/>
          </a:xfrm>
          <a:prstGeom prst="roundRect">
            <a:avLst>
              <a:gd name="adj" fmla="val 16667"/>
            </a:avLst>
          </a:prstGeom>
          <a:solidFill>
            <a:srgbClr val="006778">
              <a:alpha val="53010"/>
            </a:srgbClr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FACT-Vis</a:t>
            </a: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7484" y="2197652"/>
            <a:ext cx="605862" cy="32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069" y="1861928"/>
            <a:ext cx="294691" cy="29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7629" y="2556987"/>
            <a:ext cx="605862" cy="37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1718975" y="3523925"/>
            <a:ext cx="25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1" name="Google Shape;181;p31"/>
          <p:cNvSpPr txBox="1"/>
          <p:nvPr/>
        </p:nvSpPr>
        <p:spPr>
          <a:xfrm>
            <a:off x="582725" y="3279963"/>
            <a:ext cx="878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Aimed to assist a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large spectrum of users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into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support firmware analysis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providing: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General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overviews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of the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details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of firmware and its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Report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to summarize the analysis process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1988" y="1948938"/>
            <a:ext cx="1408075" cy="6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1854450" y="145300"/>
            <a:ext cx="543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Our solution - FACT-Vis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2171" y="2160095"/>
            <a:ext cx="373775" cy="3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11">
            <a:alphaModFix/>
          </a:blip>
          <a:srcRect b="43836"/>
          <a:stretch/>
        </p:blipFill>
        <p:spPr>
          <a:xfrm>
            <a:off x="3075400" y="1544484"/>
            <a:ext cx="47483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11">
            <a:alphaModFix/>
          </a:blip>
          <a:srcRect b="43836"/>
          <a:stretch/>
        </p:blipFill>
        <p:spPr>
          <a:xfrm>
            <a:off x="3067150" y="2636172"/>
            <a:ext cx="474836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>
            <a:stCxn id="167" idx="3"/>
            <a:endCxn id="184" idx="1"/>
          </p:cNvCxnSpPr>
          <p:nvPr/>
        </p:nvCxnSpPr>
        <p:spPr>
          <a:xfrm>
            <a:off x="6394601" y="2346975"/>
            <a:ext cx="44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2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65" y="838512"/>
            <a:ext cx="3528201" cy="2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-528950" y="1813238"/>
            <a:ext cx="213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alibri"/>
                <a:ea typeface="Calibri"/>
                <a:cs typeface="Calibri"/>
                <a:sym typeface="Calibri"/>
              </a:rPr>
              <a:t>Modular and scalable architecture (Plug-in based)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3253063" y="1040188"/>
            <a:ext cx="1520400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1 - Extraction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3875799" y="1661025"/>
            <a:ext cx="1520400" cy="46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2 - Analysis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189163" y="2421263"/>
            <a:ext cx="1624200" cy="46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3 - Report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588" y="2444763"/>
            <a:ext cx="418875" cy="4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160" y="1059988"/>
            <a:ext cx="353979" cy="3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3687" y="1676612"/>
            <a:ext cx="465900" cy="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4773468" y="997625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latin typeface="Calibri"/>
                <a:ea typeface="Calibri"/>
                <a:cs typeface="Calibri"/>
                <a:sym typeface="Calibri"/>
              </a:rPr>
              <a:t>Unpacker </a:t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5377063" y="2346713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GUI </a:t>
            </a:r>
            <a:endParaRPr sz="13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pdf </a:t>
            </a: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report</a:t>
            </a:r>
            <a:endParaRPr sz="13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4920513" y="1613788"/>
            <a:ext cx="4094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info (file type, architecture, .. )</a:t>
            </a:r>
            <a:endParaRPr sz="13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info (cracked credentials, mitigations, .. )</a:t>
            </a:r>
            <a:endParaRPr sz="1300" b="1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32"/>
          <p:cNvCxnSpPr/>
          <p:nvPr/>
        </p:nvCxnSpPr>
        <p:spPr>
          <a:xfrm>
            <a:off x="1688700" y="4053150"/>
            <a:ext cx="878700" cy="84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9" name="Google Shape;2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4814" y="3924001"/>
            <a:ext cx="491299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438" y="3824399"/>
            <a:ext cx="805130" cy="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2798281" y="3398375"/>
            <a:ext cx="5328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Collection of vulnerabilities and security flaws scored through the CVSS: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Standard and public</a:t>
            </a:r>
            <a:endParaRPr sz="1100"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Prioritize risk providing both a general and specific metrics.</a:t>
            </a:r>
            <a:endParaRPr sz="1100"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Well describes how much dangerous a flaw is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50" y="1556959"/>
            <a:ext cx="10641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475025" y="36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FACT - NVD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  <p:graphicFrame>
        <p:nvGraphicFramePr>
          <p:cNvPr id="227" name="Google Shape;227;p33"/>
          <p:cNvGraphicFramePr/>
          <p:nvPr/>
        </p:nvGraphicFramePr>
        <p:xfrm>
          <a:off x="2939924" y="2154155"/>
          <a:ext cx="6081400" cy="23843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Overview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most critical 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Firmware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the firmware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 composition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maintain the focus only on certain aspects during the navigation of the firmware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generic 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packed file objects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R5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provide a concrete summary of the analysis done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8" name="Google Shape;228;p33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3303125" y="1427100"/>
            <a:ext cx="1505100" cy="5232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Data/Task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5329450" y="1411650"/>
            <a:ext cx="1286400" cy="5541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Conceptualization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7170250" y="1361725"/>
            <a:ext cx="1352700" cy="6738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33"/>
          <p:cNvCxnSpPr>
            <a:endCxn id="229" idx="1"/>
          </p:cNvCxnSpPr>
          <p:nvPr/>
        </p:nvCxnSpPr>
        <p:spPr>
          <a:xfrm rot="10800000" flipH="1">
            <a:off x="2345225" y="1688700"/>
            <a:ext cx="9579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3"/>
          <p:cNvSpPr/>
          <p:nvPr/>
        </p:nvSpPr>
        <p:spPr>
          <a:xfrm>
            <a:off x="1330225" y="1322150"/>
            <a:ext cx="1563900" cy="2096100"/>
          </a:xfrm>
          <a:prstGeom prst="rect">
            <a:avLst/>
          </a:prstGeom>
          <a:solidFill>
            <a:srgbClr val="006778">
              <a:alpha val="530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1547988" y="2751554"/>
            <a:ext cx="1140300" cy="554100"/>
          </a:xfrm>
          <a:prstGeom prst="roundRect">
            <a:avLst>
              <a:gd name="adj" fmla="val 16667"/>
            </a:avLst>
          </a:prstGeom>
          <a:solidFill>
            <a:srgbClr val="822433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Profiling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1411175" y="1432125"/>
            <a:ext cx="1413900" cy="4926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Characterization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547980" y="2035756"/>
            <a:ext cx="1140300" cy="456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 Collection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7363150" y="1642652"/>
            <a:ext cx="1055100" cy="323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FACT-Vis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33"/>
          <p:cNvCxnSpPr>
            <a:stCxn id="229" idx="3"/>
            <a:endCxn id="230" idx="1"/>
          </p:cNvCxnSpPr>
          <p:nvPr/>
        </p:nvCxnSpPr>
        <p:spPr>
          <a:xfrm>
            <a:off x="4808225" y="1688700"/>
            <a:ext cx="52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33"/>
          <p:cNvCxnSpPr>
            <a:stCxn id="230" idx="3"/>
            <a:endCxn id="231" idx="1"/>
          </p:cNvCxnSpPr>
          <p:nvPr/>
        </p:nvCxnSpPr>
        <p:spPr>
          <a:xfrm>
            <a:off x="6615850" y="1688700"/>
            <a:ext cx="554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33"/>
          <p:cNvSpPr txBox="1"/>
          <p:nvPr/>
        </p:nvSpPr>
        <p:spPr>
          <a:xfrm>
            <a:off x="0" y="694488"/>
            <a:ext cx="8916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The nested model </a:t>
            </a:r>
            <a:r>
              <a:rPr lang="it" sz="1300" i="1" baseline="30000"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: four nested layers which describe the path starting from the domain problem until the intuition of the actual solution</a:t>
            </a:r>
            <a:r>
              <a:rPr lang="it" i="1">
                <a:latin typeface="Calibri"/>
                <a:ea typeface="Calibri"/>
                <a:cs typeface="Calibri"/>
                <a:sym typeface="Calibri"/>
              </a:rPr>
              <a:t>.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-89650" y="4349100"/>
            <a:ext cx="338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/>
              <a:t>[1] Interactive visual </a:t>
            </a:r>
            <a:endParaRPr sz="1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/>
              <a:t>data analysis. 1st ed.</a:t>
            </a:r>
            <a:endParaRPr sz="1000" i="1"/>
          </a:p>
        </p:txBody>
      </p:sp>
      <p:cxnSp>
        <p:nvCxnSpPr>
          <p:cNvPr id="242" name="Google Shape;242;p33"/>
          <p:cNvCxnSpPr>
            <a:stCxn id="236" idx="3"/>
          </p:cNvCxnSpPr>
          <p:nvPr/>
        </p:nvCxnSpPr>
        <p:spPr>
          <a:xfrm>
            <a:off x="2688280" y="2263756"/>
            <a:ext cx="792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37" y="3792043"/>
            <a:ext cx="1221000" cy="408757"/>
          </a:xfrm>
          <a:prstGeom prst="rect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3"/>
          <p:cNvCxnSpPr>
            <a:stCxn id="234" idx="2"/>
            <a:endCxn id="243" idx="0"/>
          </p:cNvCxnSpPr>
          <p:nvPr/>
        </p:nvCxnSpPr>
        <p:spPr>
          <a:xfrm>
            <a:off x="2118138" y="3305654"/>
            <a:ext cx="0" cy="4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3"/>
          <p:cNvSpPr txBox="1"/>
          <p:nvPr/>
        </p:nvSpPr>
        <p:spPr>
          <a:xfrm>
            <a:off x="2728625" y="73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Design process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000"/>
            <a:ext cx="9144000" cy="5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0" y="207225"/>
            <a:ext cx="1613400" cy="1701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1936950" y="255450"/>
            <a:ext cx="1697100" cy="266700"/>
          </a:xfrm>
          <a:prstGeom prst="wedgeRectCallout">
            <a:avLst>
              <a:gd name="adj1" fmla="val -62527"/>
              <a:gd name="adj2" fmla="val 13920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Unpacker log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37000" y="522150"/>
            <a:ext cx="3360000" cy="4517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3734350" y="207225"/>
            <a:ext cx="3133500" cy="49362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2390425" y="3405425"/>
            <a:ext cx="1309800" cy="694500"/>
          </a:xfrm>
          <a:prstGeom prst="wedgeRectCallout">
            <a:avLst>
              <a:gd name="adj1" fmla="val -58691"/>
              <a:gd name="adj2" fmla="val -133276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Navigation and firmware structure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3734350" y="932500"/>
            <a:ext cx="815700" cy="552000"/>
          </a:xfrm>
          <a:prstGeom prst="wedgeRectCallout">
            <a:avLst>
              <a:gd name="adj1" fmla="val 34746"/>
              <a:gd name="adj2" fmla="val 171214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Security aspects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546075" y="981300"/>
            <a:ext cx="1613400" cy="552000"/>
          </a:xfrm>
          <a:prstGeom prst="wedgeRectCallout">
            <a:avLst>
              <a:gd name="adj1" fmla="val 53264"/>
              <a:gd name="adj2" fmla="val 186508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Prioritization and detailed info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6968150" y="0"/>
            <a:ext cx="2053200" cy="49362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166275" y="2291363"/>
            <a:ext cx="50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53675" y="3905888"/>
            <a:ext cx="65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NOTE: this process</a:t>
            </a:r>
            <a:r>
              <a:rPr lang="it" i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is prone to errors, it can produce false positives or files with some garbage attached at the end →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need to alert the user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35"/>
          <p:cNvGraphicFramePr/>
          <p:nvPr/>
        </p:nvGraphicFramePr>
        <p:xfrm>
          <a:off x="478187" y="1527855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packed file objects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5" y="2062974"/>
            <a:ext cx="8636649" cy="16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84850" y="696550"/>
            <a:ext cx="882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The analysis process starts from the unpacking of the firmware.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79300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Unpacker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4850" y="1127650"/>
            <a:ext cx="82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Inform the user about the unpacking process and identifies which element has not been correctly unpacked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4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139700" y="2049975"/>
            <a:ext cx="50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84325" y="672650"/>
            <a:ext cx="864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Overview and navigation must coexists in this phase, so we need two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synchronized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customizable visualization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according to the user needs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5" y="2197438"/>
            <a:ext cx="4750726" cy="22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075" y="2287025"/>
            <a:ext cx="2855863" cy="2099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36"/>
          <p:cNvGraphicFramePr/>
          <p:nvPr/>
        </p:nvGraphicFramePr>
        <p:xfrm>
          <a:off x="928387" y="1221980"/>
          <a:ext cx="7705150" cy="890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explore the firmware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 composition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maintain the focus only on certain aspects during the navigation of the firmware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" name="Google Shape;288;p36"/>
          <p:cNvSpPr txBox="1"/>
          <p:nvPr/>
        </p:nvSpPr>
        <p:spPr>
          <a:xfrm>
            <a:off x="284187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Firmware Navigation 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330950" y="403225"/>
            <a:ext cx="86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After the extraction, the user need to explore the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1481</Words>
  <Application>Microsoft Office PowerPoint</Application>
  <PresentationFormat>Presentazione su schermo (16:9)</PresentationFormat>
  <Paragraphs>246</Paragraphs>
  <Slides>16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Raleway</vt:lpstr>
      <vt:lpstr>Calibri</vt:lpstr>
      <vt:lpstr>Simple Light</vt:lpstr>
      <vt:lpstr>Default Theme</vt:lpstr>
      <vt:lpstr>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cp:lastModifiedBy>Valerio</cp:lastModifiedBy>
  <cp:revision>3</cp:revision>
  <dcterms:modified xsi:type="dcterms:W3CDTF">2022-03-28T15:23:55Z</dcterms:modified>
</cp:coreProperties>
</file>